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71" r:id="rId3"/>
    <p:sldId id="259" r:id="rId4"/>
    <p:sldId id="274" r:id="rId5"/>
    <p:sldId id="275" r:id="rId6"/>
    <p:sldId id="279" r:id="rId7"/>
    <p:sldId id="280" r:id="rId8"/>
    <p:sldId id="272" r:id="rId9"/>
    <p:sldId id="281" r:id="rId10"/>
    <p:sldId id="278" r:id="rId11"/>
    <p:sldId id="258" r:id="rId12"/>
    <p:sldId id="283" r:id="rId13"/>
    <p:sldId id="260" r:id="rId14"/>
    <p:sldId id="273" r:id="rId15"/>
    <p:sldId id="276" r:id="rId16"/>
    <p:sldId id="284" r:id="rId17"/>
    <p:sldId id="270" r:id="rId18"/>
  </p:sldIdLst>
  <p:sldSz cx="12192000" cy="6858000"/>
  <p:notesSz cx="6858000" cy="9144000"/>
  <p:embeddedFontLst>
    <p:embeddedFont>
      <p:font typeface="Calibri Light" panose="020F0302020204030204" pitchFamily="34" charset="0"/>
      <p:regular r:id="rId19"/>
      <p:italic r:id="rId20"/>
    </p:embeddedFont>
    <p:embeddedFont>
      <p:font typeface="Ignis et Glacies Sharp" panose="02000000000000000000" pitchFamily="2" charset="-52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o" initials="N" lastIdx="1" clrIdx="0">
    <p:extLst>
      <p:ext uri="{19B8F6BF-5375-455C-9EA6-DF929625EA0E}">
        <p15:presenceInfo xmlns:p15="http://schemas.microsoft.com/office/powerpoint/2012/main" userId="Ne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A0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2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495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627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3078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75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4168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7939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4459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4849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1277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565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9158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9A871A-A3F8-4AEC-A65C-21E719A8966A}" type="datetimeFigureOut">
              <a:rPr lang="ru-RU" smtClean="0"/>
              <a:t>сб  13.08.22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25C43-F5B8-434B-A9A3-A585187C2E8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8173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572885" y="2283421"/>
            <a:ext cx="11046229" cy="2735262"/>
          </a:xfrm>
        </p:spPr>
        <p:txBody>
          <a:bodyPr>
            <a:noAutofit/>
          </a:bodyPr>
          <a:lstStyle/>
          <a:p>
            <a:r>
              <a:rPr lang="ru-RU" sz="4400" dirty="0">
                <a:latin typeface="Ignis et Glacies Sharp" panose="02000000000000000000" pitchFamily="2" charset="-52"/>
              </a:rPr>
              <a:t>Григорий </a:t>
            </a:r>
            <a:r>
              <a:rPr lang="ru-RU" sz="4400" dirty="0" err="1" smtClean="0">
                <a:latin typeface="Ignis et Glacies Sharp" panose="02000000000000000000" pitchFamily="2" charset="-52"/>
              </a:rPr>
              <a:t>копанев</a:t>
            </a:r>
            <a:r>
              <a:rPr lang="ru-RU" sz="4400" dirty="0">
                <a:latin typeface="Ignis et Glacies Sharp" panose="02000000000000000000" pitchFamily="2" charset="-52"/>
              </a:rPr>
              <a:t/>
            </a:r>
            <a:br>
              <a:rPr lang="ru-RU" sz="4400" dirty="0">
                <a:latin typeface="Ignis et Glacies Sharp" panose="02000000000000000000" pitchFamily="2" charset="-52"/>
              </a:rPr>
            </a:br>
            <a:r>
              <a:rPr lang="ru-RU" dirty="0" smtClean="0">
                <a:latin typeface="Ignis et Glacies Sharp" panose="02000000000000000000" pitchFamily="2" charset="-52"/>
              </a:rPr>
              <a:t>ВНЕДРЕНИЕ </a:t>
            </a:r>
            <a:br>
              <a:rPr lang="ru-RU" dirty="0" smtClean="0">
                <a:latin typeface="Ignis et Glacies Sharp" panose="02000000000000000000" pitchFamily="2" charset="-52"/>
              </a:rPr>
            </a:br>
            <a:r>
              <a:rPr lang="ru-RU" dirty="0" smtClean="0">
                <a:latin typeface="Ignis et Glacies Sharp" panose="02000000000000000000" pitchFamily="2" charset="-52"/>
              </a:rPr>
              <a:t>ОГАС 2.0</a:t>
            </a:r>
            <a:br>
              <a:rPr lang="ru-RU" dirty="0" smtClean="0">
                <a:latin typeface="Ignis et Glacies Sharp" panose="02000000000000000000" pitchFamily="2" charset="-52"/>
              </a:rPr>
            </a:br>
            <a:r>
              <a:rPr lang="ru-RU" sz="3600" dirty="0" smtClean="0">
                <a:latin typeface="Ignis et Glacies Sharp" panose="02000000000000000000" pitchFamily="2" charset="-52"/>
              </a:rPr>
              <a:t>Этапы, перспективы, риски, выгоды</a:t>
            </a:r>
            <a:endParaRPr lang="ru-RU" sz="4800" dirty="0">
              <a:latin typeface="Ignis et Glacies Sharp" panose="02000000000000000000" pitchFamily="2" charset="-52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004" y="607988"/>
            <a:ext cx="1257992" cy="1265000"/>
          </a:xfrm>
          <a:prstGeom prst="rect">
            <a:avLst/>
          </a:prstGeom>
        </p:spPr>
      </p:pic>
      <p:sp>
        <p:nvSpPr>
          <p:cNvPr id="6" name="Подзаголовок 4"/>
          <p:cNvSpPr txBox="1">
            <a:spLocks/>
          </p:cNvSpPr>
          <p:nvPr/>
        </p:nvSpPr>
        <p:spPr>
          <a:xfrm>
            <a:off x="1524000" y="5143374"/>
            <a:ext cx="9144000" cy="8662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 smtClean="0">
                <a:latin typeface="+mj-lt"/>
              </a:rPr>
              <a:t>Конференция «Цифровой социализм-2»</a:t>
            </a:r>
          </a:p>
          <a:p>
            <a:r>
              <a:rPr lang="ru-RU" sz="2800" dirty="0" smtClean="0">
                <a:latin typeface="+mj-lt"/>
              </a:rPr>
              <a:t>20-21 августа 2022</a:t>
            </a:r>
          </a:p>
        </p:txBody>
      </p:sp>
    </p:spTree>
    <p:extLst>
      <p:ext uri="{BB962C8B-B14F-4D97-AF65-F5344CB8AC3E}">
        <p14:creationId xmlns:p14="http://schemas.microsoft.com/office/powerpoint/2010/main" val="1689437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cap="all" dirty="0" smtClean="0">
                <a:latin typeface="Ignis et Glacies Sharp" panose="02000000000000000000" pitchFamily="2" charset="-52"/>
              </a:rPr>
              <a:t>ПЕРСПЕКТИВЫ</a:t>
            </a:r>
            <a:endParaRPr lang="ru-RU" sz="4000" dirty="0">
              <a:latin typeface="Ignis et Glacies Sharp" panose="02000000000000000000" pitchFamily="2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2400" dirty="0" smtClean="0"/>
              <a:t>ОГАС будет иметь встроенный </a:t>
            </a:r>
            <a:r>
              <a:rPr lang="en-US" sz="2400" dirty="0" smtClean="0"/>
              <a:t>API, </a:t>
            </a:r>
            <a:r>
              <a:rPr lang="ru-RU" sz="2400" dirty="0" smtClean="0"/>
              <a:t>с помощью которого можно будет интегрировать с ОГАС другие цифровые платформы и обмениваться с ними информацией.</a:t>
            </a:r>
          </a:p>
          <a:p>
            <a:r>
              <a:rPr lang="ru-RU" sz="2400" dirty="0" smtClean="0"/>
              <a:t>Все операции, которые есть смысл производить внутри ОГАС – должны осуществляться внутри ОГАС, все остальные операции – должны выноситься за пределы ОГАС, чтобы не перегружать систему.</a:t>
            </a:r>
          </a:p>
          <a:p>
            <a:r>
              <a:rPr lang="ru-RU" sz="2400" b="1" dirty="0" smtClean="0"/>
              <a:t>Функциональных возможностей ОГАС будет достаточно для решения всех жизненно важных вопросов и удовлетворения всех базовых потребностей каждого гражданина страны.</a:t>
            </a:r>
          </a:p>
          <a:p>
            <a:r>
              <a:rPr lang="ru-RU" sz="2400" dirty="0" smtClean="0"/>
              <a:t>ОГАС будет изначально иметь встроенную поддержку </a:t>
            </a:r>
            <a:r>
              <a:rPr lang="ru-RU" sz="2400" dirty="0" err="1" smtClean="0"/>
              <a:t>мультиязычности</a:t>
            </a:r>
            <a:r>
              <a:rPr lang="ru-RU" sz="2400" dirty="0" smtClean="0"/>
              <a:t>, </a:t>
            </a:r>
            <a:r>
              <a:rPr lang="ru-RU" sz="2400" dirty="0" err="1" smtClean="0"/>
              <a:t>мультивалютности</a:t>
            </a:r>
            <a:r>
              <a:rPr lang="ru-RU" sz="2400" dirty="0" smtClean="0"/>
              <a:t> и масштабирования вплоть до построения </a:t>
            </a:r>
            <a:r>
              <a:rPr lang="ru-RU" sz="2400" b="1" dirty="0" smtClean="0"/>
              <a:t>единого мирового государства и создания единой мировой экономики.</a:t>
            </a:r>
          </a:p>
          <a:p>
            <a:endParaRPr lang="ru-RU" sz="2400" dirty="0"/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422889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Ignis et Glacies Sharp" panose="02000000000000000000" pitchFamily="2" charset="-52"/>
              </a:rPr>
              <a:t>Ключевые риски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Риски выхода системы из строя или взлома системы будут представлять серьезную угрозу для жизнедеятельности государства и общества в целом.</a:t>
            </a:r>
          </a:p>
          <a:p>
            <a:r>
              <a:rPr lang="ru-RU" sz="2400" b="1" dirty="0"/>
              <a:t>Вопросам безопасности должно уделяться первостепенное внимание. </a:t>
            </a:r>
          </a:p>
          <a:p>
            <a:r>
              <a:rPr lang="ru-RU" sz="2400" dirty="0"/>
              <a:t>Максимальный уровень безопасности должен быть обеспечен как на уровне архитектуры системы, так и проведением мероприятий по поиску, обнаружению и предотвращению потенциальных угроз.</a:t>
            </a:r>
          </a:p>
          <a:p>
            <a:r>
              <a:rPr lang="ru-RU" sz="2400" b="1" dirty="0"/>
              <a:t>Должны быть предприняты экстраординарные меры безопасности</a:t>
            </a:r>
            <a:r>
              <a:rPr lang="ru-RU" sz="2400" dirty="0"/>
              <a:t>, гарантирующие полную неуязвимость системы от любых внешних и внутренних несанкционированных воздействий.</a:t>
            </a:r>
          </a:p>
          <a:p>
            <a:r>
              <a:rPr lang="ru-RU" sz="2400" b="1" dirty="0"/>
              <a:t>Работы по обеспечению безопасности должны вестись непрерывно. </a:t>
            </a:r>
          </a:p>
          <a:p>
            <a:endParaRPr lang="ru-RU" sz="2400" dirty="0"/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4101638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latin typeface="Ignis et Glacies Sharp" panose="02000000000000000000" pitchFamily="2" charset="-52"/>
              </a:rPr>
              <a:t>Ключевые риски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sz="2400" dirty="0" smtClean="0"/>
              <a:t>Меры </a:t>
            </a:r>
            <a:r>
              <a:rPr lang="ru-RU" sz="2400" dirty="0"/>
              <a:t>безопасности должны охватывать: физическую безопасность людей и оборудования, информационную безопасность, безопасность каналов связи, обеспечение конфиденциальности, защиту от несанкционированного доступа, защиту от вирусов, защиту от хакерских атак, защиту от искажения информации, защиту от </a:t>
            </a:r>
            <a:r>
              <a:rPr lang="en-US" sz="2400" dirty="0"/>
              <a:t>DDOS </a:t>
            </a:r>
            <a:r>
              <a:rPr lang="ru-RU" sz="2400" dirty="0"/>
              <a:t>атак и прочих видов угроз, не исключая также вероятность </a:t>
            </a:r>
            <a:r>
              <a:rPr lang="ru-RU" sz="2400" b="1" dirty="0"/>
              <a:t>прямого </a:t>
            </a:r>
            <a:r>
              <a:rPr lang="ru-RU" sz="2400" b="1" dirty="0" smtClean="0"/>
              <a:t>ракетного </a:t>
            </a:r>
            <a:r>
              <a:rPr lang="ru-RU" sz="2400" b="1" dirty="0"/>
              <a:t>удара по дата-центрам </a:t>
            </a:r>
            <a:r>
              <a:rPr lang="ru-RU" sz="2400" b="1" dirty="0" smtClean="0"/>
              <a:t>системы. </a:t>
            </a:r>
            <a:endParaRPr lang="ru-RU" sz="2400" b="1" dirty="0"/>
          </a:p>
          <a:p>
            <a:r>
              <a:rPr lang="ru-RU" sz="2400" b="1" dirty="0" smtClean="0"/>
              <a:t>Должна </a:t>
            </a:r>
            <a:r>
              <a:rPr lang="ru-RU" sz="2400" b="1" dirty="0"/>
              <a:t>быть обеспечена надежная проверка всех электронных устройств и программных продуктов</a:t>
            </a:r>
            <a:r>
              <a:rPr lang="ru-RU" sz="2400" dirty="0"/>
              <a:t> на предмет наличия </a:t>
            </a:r>
            <a:r>
              <a:rPr lang="ru-RU" sz="2400" b="1" dirty="0"/>
              <a:t>шпионских закладок </a:t>
            </a:r>
            <a:r>
              <a:rPr lang="ru-RU" sz="2400" dirty="0"/>
              <a:t>и функциональных блоков </a:t>
            </a:r>
            <a:r>
              <a:rPr lang="ru-RU" sz="2400" b="1" dirty="0"/>
              <a:t>двойного назначения</a:t>
            </a:r>
            <a:r>
              <a:rPr lang="ru-RU" sz="2400" dirty="0"/>
              <a:t>.</a:t>
            </a:r>
          </a:p>
          <a:p>
            <a:r>
              <a:rPr lang="ru-RU" sz="2400" dirty="0"/>
              <a:t>Любые потенциально уязвимые протоколы, программные продукты, языки программирования, сетевые, серверные устройства, накопители данных – должны быть заменены на аналогичные устройства </a:t>
            </a:r>
            <a:r>
              <a:rPr lang="ru-RU" sz="2400" b="1" dirty="0"/>
              <a:t>отечественной разработки </a:t>
            </a:r>
            <a:r>
              <a:rPr lang="ru-RU" sz="2400" dirty="0"/>
              <a:t>или импортные устройства, </a:t>
            </a:r>
            <a:r>
              <a:rPr lang="ru-RU" sz="2400" b="1" dirty="0"/>
              <a:t>сертифицированные спецслужбами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99341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latin typeface="Ignis et Glacies Sharp" panose="02000000000000000000" pitchFamily="2" charset="-52"/>
              </a:rPr>
              <a:t>ВЫГОДЫ</a:t>
            </a:r>
            <a:endParaRPr lang="ru-RU" sz="3600" dirty="0">
              <a:latin typeface="Ignis et Glacies Sharp" panose="02000000000000000000" pitchFamily="2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1035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400" dirty="0" smtClean="0"/>
              <a:t>ОГАС 2.0 сможет полностью заменить:</a:t>
            </a:r>
          </a:p>
          <a:p>
            <a:r>
              <a:rPr lang="ru-RU" sz="2400" dirty="0" smtClean="0"/>
              <a:t>Рыночную экономику, все виды рынков</a:t>
            </a:r>
          </a:p>
          <a:p>
            <a:r>
              <a:rPr lang="ru-RU" sz="2400" dirty="0" smtClean="0"/>
              <a:t>Розничную и оптовую торговлю</a:t>
            </a:r>
            <a:endParaRPr lang="ru-RU" sz="2400" dirty="0"/>
          </a:p>
          <a:p>
            <a:r>
              <a:rPr lang="ru-RU" sz="2400" dirty="0" smtClean="0"/>
              <a:t>Банковскую систему</a:t>
            </a:r>
          </a:p>
          <a:p>
            <a:r>
              <a:rPr lang="ru-RU" sz="2400" dirty="0" smtClean="0"/>
              <a:t>Налоговую систему</a:t>
            </a:r>
          </a:p>
          <a:p>
            <a:r>
              <a:rPr lang="ru-RU" sz="2400" dirty="0" smtClean="0"/>
              <a:t>Финансовую систему</a:t>
            </a:r>
          </a:p>
          <a:p>
            <a:r>
              <a:rPr lang="ru-RU" sz="2400" dirty="0" smtClean="0"/>
              <a:t>Парламент</a:t>
            </a:r>
          </a:p>
          <a:p>
            <a:r>
              <a:rPr lang="ru-RU" sz="2400" dirty="0"/>
              <a:t>Государственные ведомства (частично)</a:t>
            </a:r>
          </a:p>
          <a:p>
            <a:r>
              <a:rPr lang="ru-RU" sz="2400" dirty="0" smtClean="0"/>
              <a:t>Различных посредников</a:t>
            </a:r>
          </a:p>
          <a:p>
            <a:r>
              <a:rPr lang="ru-RU" sz="2400" dirty="0" smtClean="0"/>
              <a:t>Многие непроизводительные профессии (например бухгалтеров, финансистов, маркетологов, рекламщиков и т.д.)</a:t>
            </a:r>
          </a:p>
          <a:p>
            <a:endParaRPr lang="ru-RU" sz="2400" dirty="0" smtClean="0"/>
          </a:p>
          <a:p>
            <a:endParaRPr lang="ru-RU" sz="2400" dirty="0" smtClean="0"/>
          </a:p>
          <a:p>
            <a:endParaRPr lang="ru-RU" sz="2400" dirty="0" smtClean="0"/>
          </a:p>
          <a:p>
            <a:endParaRPr lang="ru-RU" sz="2400" dirty="0" smtClean="0"/>
          </a:p>
          <a:p>
            <a:pPr marL="0" indent="0">
              <a:buNone/>
            </a:pPr>
            <a:endParaRPr lang="ru-RU" sz="2400" dirty="0" smtClean="0"/>
          </a:p>
          <a:p>
            <a:pPr marL="0" indent="0"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474726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latin typeface="Ignis et Glacies Sharp" panose="02000000000000000000" pitchFamily="2" charset="-52"/>
              </a:rPr>
              <a:t>ВЫГОДЫ</a:t>
            </a:r>
            <a:endParaRPr lang="ru-RU" sz="3600" dirty="0">
              <a:latin typeface="Ignis et Glacies Sharp" panose="02000000000000000000" pitchFamily="2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1035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sz="2400" dirty="0"/>
              <a:t>Другие результаты использования системы: </a:t>
            </a:r>
          </a:p>
          <a:p>
            <a:r>
              <a:rPr lang="ru-RU" sz="2400" dirty="0"/>
              <a:t>Увеличение темпов роста ВВП страны.</a:t>
            </a:r>
          </a:p>
          <a:p>
            <a:pPr lvl="0"/>
            <a:r>
              <a:rPr lang="ru-RU" sz="2400" dirty="0" smtClean="0"/>
              <a:t>Снижение </a:t>
            </a:r>
            <a:r>
              <a:rPr lang="ru-RU" sz="2400" dirty="0"/>
              <a:t>количества лиц, занятых в непроизводительных секторах экономики. </a:t>
            </a:r>
          </a:p>
          <a:p>
            <a:pPr lvl="0"/>
            <a:r>
              <a:rPr lang="ru-RU" sz="2400" dirty="0"/>
              <a:t>Сокращение государственного аппарата и расходов на него.</a:t>
            </a:r>
          </a:p>
          <a:p>
            <a:pPr lvl="0"/>
            <a:r>
              <a:rPr lang="ru-RU" sz="2400" dirty="0" smtClean="0"/>
              <a:t>Повышение производительности труда.</a:t>
            </a:r>
          </a:p>
          <a:p>
            <a:pPr lvl="0"/>
            <a:r>
              <a:rPr lang="ru-RU" sz="2400" dirty="0" smtClean="0"/>
              <a:t>Сокращение транзакционных издержек.</a:t>
            </a:r>
            <a:endParaRPr lang="ru-RU" sz="2400" dirty="0"/>
          </a:p>
          <a:p>
            <a:pPr lvl="0"/>
            <a:r>
              <a:rPr lang="ru-RU" sz="2400" dirty="0"/>
              <a:t>Сокращение рабочего дня.</a:t>
            </a:r>
          </a:p>
          <a:p>
            <a:pPr lvl="0"/>
            <a:r>
              <a:rPr lang="ru-RU" sz="2400" dirty="0" smtClean="0"/>
              <a:t>Снижение социального </a:t>
            </a:r>
            <a:r>
              <a:rPr lang="ru-RU" sz="2400" dirty="0"/>
              <a:t>неравенства и социальной напряженности в стране.</a:t>
            </a:r>
          </a:p>
          <a:p>
            <a:pPr lvl="0"/>
            <a:r>
              <a:rPr lang="ru-RU" sz="2400" dirty="0"/>
              <a:t>Гарантированная занятость даст каждому уверенность в завтрашнем дне.</a:t>
            </a:r>
          </a:p>
          <a:p>
            <a:pPr lvl="0"/>
            <a:r>
              <a:rPr lang="ru-RU" sz="2400" dirty="0" smtClean="0"/>
              <a:t>Прозрачная, эффективная </a:t>
            </a:r>
            <a:r>
              <a:rPr lang="ru-RU" sz="2400" dirty="0"/>
              <a:t>экономика и финансовая </a:t>
            </a:r>
            <a:r>
              <a:rPr lang="ru-RU" sz="2400" dirty="0" smtClean="0"/>
              <a:t>система.</a:t>
            </a:r>
            <a:endParaRPr lang="ru-RU" sz="2400" dirty="0"/>
          </a:p>
          <a:p>
            <a:pPr lvl="0"/>
            <a:r>
              <a:rPr lang="ru-RU" sz="2400" dirty="0"/>
              <a:t>Поощрение изобретательской </a:t>
            </a:r>
            <a:r>
              <a:rPr lang="ru-RU" sz="2400" dirty="0" smtClean="0"/>
              <a:t>деятельности.</a:t>
            </a:r>
            <a:endParaRPr lang="ru-RU" sz="2400" dirty="0"/>
          </a:p>
          <a:p>
            <a:pPr lvl="0"/>
            <a:r>
              <a:rPr lang="ru-RU" sz="2400" dirty="0"/>
              <a:t>Сокращение возможностей для коррупции и </a:t>
            </a:r>
            <a:r>
              <a:rPr lang="ru-RU" sz="2400" dirty="0" smtClean="0"/>
              <a:t>воровства.</a:t>
            </a:r>
            <a:endParaRPr lang="ru-RU" sz="2400" dirty="0"/>
          </a:p>
          <a:p>
            <a:pPr lvl="0"/>
            <a:r>
              <a:rPr lang="ru-RU" sz="2400" dirty="0"/>
              <a:t>Уменьшение бюрократии и бумажной </a:t>
            </a:r>
            <a:r>
              <a:rPr lang="ru-RU" sz="2400" dirty="0" smtClean="0"/>
              <a:t>волокиты.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47598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latin typeface="Ignis et Glacies Sharp" panose="02000000000000000000" pitchFamily="2" charset="-52"/>
              </a:rPr>
              <a:t>ВЫГОДЫ</a:t>
            </a:r>
            <a:endParaRPr lang="ru-RU" sz="3600" dirty="0">
              <a:latin typeface="Ignis et Glacies Sharp" panose="02000000000000000000" pitchFamily="2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1035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400" dirty="0"/>
              <a:t>Создание по-настоящему справедливого, </a:t>
            </a:r>
            <a:r>
              <a:rPr lang="ru-RU" sz="2400" dirty="0" smtClean="0"/>
              <a:t>честного, свободного </a:t>
            </a:r>
            <a:r>
              <a:rPr lang="ru-RU" sz="2400" dirty="0"/>
              <a:t>и прогрессивного общества всеобщего процветания.</a:t>
            </a:r>
          </a:p>
          <a:p>
            <a:pPr marL="0" indent="0">
              <a:buNone/>
            </a:pPr>
            <a:r>
              <a:rPr lang="ru-RU" sz="2400" dirty="0"/>
              <a:t>Управление государством и экономикой на научной основе, с применением точного математического расчета и автоматизированного стратегического планирования. </a:t>
            </a:r>
            <a:endParaRPr lang="ru-RU" sz="2400" dirty="0" smtClean="0"/>
          </a:p>
          <a:p>
            <a:pPr marL="0" indent="0">
              <a:buNone/>
            </a:pPr>
            <a:r>
              <a:rPr lang="ru-RU" sz="2400" dirty="0" smtClean="0"/>
              <a:t>Позволит </a:t>
            </a:r>
            <a:r>
              <a:rPr lang="ru-RU" sz="2400" dirty="0"/>
              <a:t>реализовать подлинное народовластие, добиться по‑настоящему справедливого распределения материальных и культурных благ, уменьшить отчуждение между людьми, снизить неравенство, увеличить эффективность </a:t>
            </a:r>
            <a:r>
              <a:rPr lang="ru-RU" sz="2400" dirty="0" smtClean="0"/>
              <a:t>экономики,</a:t>
            </a:r>
            <a:r>
              <a:rPr lang="en-US" sz="2400" dirty="0" smtClean="0"/>
              <a:t> </a:t>
            </a:r>
            <a:r>
              <a:rPr lang="ru-RU" sz="2400" dirty="0" smtClean="0"/>
              <a:t>оптимизировать </a:t>
            </a:r>
            <a:r>
              <a:rPr lang="ru-RU" sz="2400" dirty="0"/>
              <a:t>управленческие </a:t>
            </a:r>
            <a:r>
              <a:rPr lang="ru-RU" sz="2400" dirty="0" smtClean="0"/>
              <a:t>процессы</a:t>
            </a:r>
            <a:r>
              <a:rPr lang="ru-RU" sz="2400" dirty="0"/>
              <a:t>, </a:t>
            </a:r>
            <a:r>
              <a:rPr lang="ru-RU" sz="2400" dirty="0" smtClean="0"/>
              <a:t>повысить </a:t>
            </a:r>
            <a:r>
              <a:rPr lang="ru-RU" sz="2400" dirty="0"/>
              <a:t>производительность труда во всех сферах</a:t>
            </a:r>
            <a:r>
              <a:rPr lang="ru-RU" sz="2400" dirty="0" smtClean="0"/>
              <a:t>, увеличить благосостояние </a:t>
            </a:r>
            <a:r>
              <a:rPr lang="ru-RU" sz="2400" dirty="0"/>
              <a:t>всех граждан </a:t>
            </a:r>
            <a:r>
              <a:rPr lang="ru-RU" sz="2400" dirty="0" smtClean="0"/>
              <a:t>страны, сделать </a:t>
            </a:r>
            <a:r>
              <a:rPr lang="ru-RU" sz="2400" dirty="0"/>
              <a:t>жизнь граждан </a:t>
            </a:r>
            <a:r>
              <a:rPr lang="ru-RU" sz="2400" dirty="0" smtClean="0"/>
              <a:t>более простой</a:t>
            </a:r>
            <a:r>
              <a:rPr lang="ru-RU" sz="2400" dirty="0"/>
              <a:t>, </a:t>
            </a:r>
            <a:r>
              <a:rPr lang="ru-RU" sz="2400" dirty="0" smtClean="0"/>
              <a:t>удобной </a:t>
            </a:r>
            <a:r>
              <a:rPr lang="ru-RU" sz="2400" dirty="0"/>
              <a:t>и легкой. </a:t>
            </a:r>
          </a:p>
          <a:p>
            <a:pPr marL="0" indent="0">
              <a:buNone/>
            </a:pPr>
            <a:r>
              <a:rPr lang="ru-RU" sz="2400" dirty="0"/>
              <a:t>Система останется открытой для дальнейшего развития, позволит гибко адаптировать </a:t>
            </a:r>
            <a:r>
              <a:rPr lang="ru-RU" sz="2400" dirty="0" smtClean="0"/>
              <a:t>ее </a:t>
            </a:r>
            <a:r>
              <a:rPr lang="ru-RU" sz="2400" dirty="0"/>
              <a:t>под изменяющиеся цели и потребности общества. </a:t>
            </a:r>
          </a:p>
        </p:txBody>
      </p:sp>
    </p:spTree>
    <p:extLst>
      <p:ext uri="{BB962C8B-B14F-4D97-AF65-F5344CB8AC3E}">
        <p14:creationId xmlns:p14="http://schemas.microsoft.com/office/powerpoint/2010/main" val="2142254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9601" y="-167263"/>
            <a:ext cx="16903701" cy="7192525"/>
          </a:xfrm>
        </p:spPr>
      </p:pic>
    </p:spTree>
    <p:extLst>
      <p:ext uri="{BB962C8B-B14F-4D97-AF65-F5344CB8AC3E}">
        <p14:creationId xmlns:p14="http://schemas.microsoft.com/office/powerpoint/2010/main" val="129433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884515"/>
            <a:ext cx="10515600" cy="32924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7200" dirty="0" smtClean="0">
                <a:latin typeface="Ignis et Glacies Sharp" panose="02000000000000000000" pitchFamily="2" charset="-52"/>
              </a:rPr>
              <a:t>ВОПРОСЫ</a:t>
            </a:r>
            <a:r>
              <a:rPr lang="en-US" sz="7200" dirty="0" smtClean="0">
                <a:latin typeface="Ignis et Glacies Sharp" panose="02000000000000000000" pitchFamily="2" charset="-52"/>
              </a:rPr>
              <a:t>?</a:t>
            </a:r>
            <a:endParaRPr lang="ru-RU" sz="7200" dirty="0">
              <a:latin typeface="Ignis et Glacies Sharp" panose="020000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785287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9739" y="115336"/>
            <a:ext cx="7312521" cy="664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014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cap="all" dirty="0" smtClean="0">
                <a:latin typeface="Ignis et Glacies Sharp" panose="02000000000000000000" pitchFamily="2" charset="-52"/>
              </a:rPr>
              <a:t>ЭТАПЫ СОЗДАНИЯ</a:t>
            </a:r>
            <a:endParaRPr lang="ru-RU" sz="4000" dirty="0">
              <a:latin typeface="Ignis et Glacies Sharp" panose="02000000000000000000" pitchFamily="2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ru-RU" b="1" dirty="0" smtClean="0"/>
              <a:t>Первый </a:t>
            </a:r>
            <a:r>
              <a:rPr lang="ru-RU" b="1" dirty="0"/>
              <a:t>этап</a:t>
            </a:r>
            <a:r>
              <a:rPr lang="ru-RU" dirty="0"/>
              <a:t> — </a:t>
            </a:r>
            <a:r>
              <a:rPr lang="ru-RU" dirty="0" smtClean="0"/>
              <a:t>создание НИИ «Цифрового социализма»</a:t>
            </a:r>
          </a:p>
          <a:p>
            <a:r>
              <a:rPr lang="ru-RU" b="1" dirty="0" smtClean="0"/>
              <a:t>Второй этап </a:t>
            </a:r>
            <a:r>
              <a:rPr lang="ru-RU" dirty="0" smtClean="0"/>
              <a:t>– создание </a:t>
            </a:r>
            <a:r>
              <a:rPr lang="ru-RU" dirty="0"/>
              <a:t>Министерства ОГАС и Технического Центра ОГАС</a:t>
            </a:r>
          </a:p>
          <a:p>
            <a:r>
              <a:rPr lang="ru-RU" b="1" dirty="0" smtClean="0"/>
              <a:t>Третий этап</a:t>
            </a:r>
            <a:r>
              <a:rPr lang="ru-RU" dirty="0" smtClean="0"/>
              <a:t> </a:t>
            </a:r>
            <a:r>
              <a:rPr lang="ru-RU" dirty="0"/>
              <a:t>— проектирование программно-аппаратной части системы</a:t>
            </a:r>
          </a:p>
          <a:p>
            <a:r>
              <a:rPr lang="ru-RU" b="1" dirty="0" smtClean="0"/>
              <a:t>Четвертый этап</a:t>
            </a:r>
            <a:r>
              <a:rPr lang="ru-RU" dirty="0" smtClean="0"/>
              <a:t> </a:t>
            </a:r>
            <a:r>
              <a:rPr lang="ru-RU" dirty="0"/>
              <a:t>— </a:t>
            </a:r>
            <a:r>
              <a:rPr lang="ru-RU" dirty="0" smtClean="0"/>
              <a:t>разработка </a:t>
            </a:r>
            <a:r>
              <a:rPr lang="ru-RU" dirty="0"/>
              <a:t>аппаратной части системы</a:t>
            </a:r>
          </a:p>
          <a:p>
            <a:r>
              <a:rPr lang="ru-RU" b="1" dirty="0" smtClean="0"/>
              <a:t>Пятый </a:t>
            </a:r>
            <a:r>
              <a:rPr lang="ru-RU" b="1" dirty="0"/>
              <a:t>этап</a:t>
            </a:r>
            <a:r>
              <a:rPr lang="ru-RU" dirty="0"/>
              <a:t> — разработка программной части системы</a:t>
            </a:r>
          </a:p>
          <a:p>
            <a:r>
              <a:rPr lang="ru-RU" b="1" dirty="0" smtClean="0"/>
              <a:t>Шестой </a:t>
            </a:r>
            <a:r>
              <a:rPr lang="ru-RU" b="1" dirty="0"/>
              <a:t>этап</a:t>
            </a:r>
            <a:r>
              <a:rPr lang="ru-RU" dirty="0"/>
              <a:t> — разработка прикладных подсистем</a:t>
            </a:r>
          </a:p>
          <a:p>
            <a:r>
              <a:rPr lang="ru-RU" b="1" dirty="0" smtClean="0"/>
              <a:t>Седьмой </a:t>
            </a:r>
            <a:r>
              <a:rPr lang="ru-RU" b="1" dirty="0"/>
              <a:t>этап</a:t>
            </a:r>
            <a:r>
              <a:rPr lang="ru-RU" dirty="0"/>
              <a:t> — подключение к системе всех граждан страны</a:t>
            </a:r>
          </a:p>
          <a:p>
            <a:r>
              <a:rPr lang="ru-RU" b="1" dirty="0" smtClean="0"/>
              <a:t>Восьмой </a:t>
            </a:r>
            <a:r>
              <a:rPr lang="ru-RU" b="1" dirty="0"/>
              <a:t>этап</a:t>
            </a:r>
            <a:r>
              <a:rPr lang="ru-RU" dirty="0"/>
              <a:t> — подключение к системе предприятий, организаций и </a:t>
            </a:r>
            <a:r>
              <a:rPr lang="ru-RU" dirty="0" smtClean="0"/>
              <a:t>органов государственной власти</a:t>
            </a:r>
            <a:endParaRPr lang="ru-RU" dirty="0"/>
          </a:p>
          <a:p>
            <a:r>
              <a:rPr lang="ru-RU" b="1" dirty="0" smtClean="0"/>
              <a:t>Девятый </a:t>
            </a:r>
            <a:r>
              <a:rPr lang="ru-RU" b="1" dirty="0"/>
              <a:t>этап</a:t>
            </a:r>
            <a:r>
              <a:rPr lang="ru-RU" dirty="0"/>
              <a:t> — ЗАПУСК СИСТЕМЫ </a:t>
            </a:r>
          </a:p>
          <a:p>
            <a:r>
              <a:rPr lang="ru-RU" b="1" dirty="0" smtClean="0"/>
              <a:t>Десятый </a:t>
            </a:r>
            <a:r>
              <a:rPr lang="ru-RU" b="1" dirty="0"/>
              <a:t>этап</a:t>
            </a:r>
            <a:r>
              <a:rPr lang="ru-RU" dirty="0"/>
              <a:t> — развитие системы</a:t>
            </a:r>
          </a:p>
        </p:txBody>
      </p:sp>
    </p:spTree>
    <p:extLst>
      <p:ext uri="{BB962C8B-B14F-4D97-AF65-F5344CB8AC3E}">
        <p14:creationId xmlns:p14="http://schemas.microsoft.com/office/powerpoint/2010/main" val="734964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cap="all" dirty="0" smtClean="0">
                <a:latin typeface="Ignis et Glacies Sharp" panose="02000000000000000000" pitchFamily="2" charset="-52"/>
              </a:rPr>
              <a:t>СОБСТВЕННОСТЬ НА СРЕДСТВА ПРОИЗВОДСТВА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dirty="0" smtClean="0"/>
              <a:t>На начальном этапе в экономике будут присутствовать предприятия различных форм собственности.</a:t>
            </a:r>
          </a:p>
          <a:p>
            <a:r>
              <a:rPr lang="ru-RU" dirty="0" smtClean="0"/>
              <a:t>Программные алгоритмы ОГАС позволят планировать производство и непосредственно управлять предприятиями, находящимися в государственной (общественной) собственности.</a:t>
            </a:r>
          </a:p>
          <a:p>
            <a:r>
              <a:rPr lang="ru-RU" dirty="0" smtClean="0"/>
              <a:t>Предприятия, находящиеся в частной собственности тоже будут подключены к ОГАС, но они не будут подключены к единой системе планирования, будут продолжать работать в рыночной экономике.</a:t>
            </a:r>
          </a:p>
          <a:p>
            <a:r>
              <a:rPr lang="ru-RU" b="1" dirty="0" smtClean="0"/>
              <a:t>НИКАКИХ БОЛЬШЕВИСТСКИХ МЕТОДОВ!</a:t>
            </a:r>
          </a:p>
          <a:p>
            <a:r>
              <a:rPr lang="ru-RU" dirty="0" smtClean="0"/>
              <a:t>Будет создан юридический и технический механизм </a:t>
            </a:r>
            <a:r>
              <a:rPr lang="ru-RU" b="1" dirty="0" smtClean="0"/>
              <a:t>добровольного перевода предприятий в общественную собственность.</a:t>
            </a:r>
          </a:p>
          <a:p>
            <a:r>
              <a:rPr lang="ru-RU" dirty="0" smtClean="0"/>
              <a:t>Постепенно все предприятия перейдут в общественную собственность и будут объединены единой системой планирования. </a:t>
            </a:r>
          </a:p>
          <a:p>
            <a:r>
              <a:rPr lang="ru-RU" b="1" dirty="0" smtClean="0"/>
              <a:t>Вся экономика станет на 100% плановой.</a:t>
            </a:r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221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cap="all" dirty="0" smtClean="0">
                <a:latin typeface="Ignis et Glacies Sharp" panose="02000000000000000000" pitchFamily="2" charset="-52"/>
              </a:rPr>
              <a:t>ТЕСТИРОВАНИЕ И МАСШТАБИРОВАНИЕ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2400" dirty="0" smtClean="0"/>
              <a:t>Первоначальное тестирование ОГАС должно происходить в компактном административно-территориально-экономическом образовании, достаточно самостоятельном, имеющим полную производственную цепочку, но по возможности обособленном от остальной экономики страны. Экономические связи с другими регионами страны должны быть минимальными. </a:t>
            </a:r>
            <a:r>
              <a:rPr lang="ru-RU" sz="2400" b="1" dirty="0" smtClean="0"/>
              <a:t>Оптимальный размер – небольшая область.</a:t>
            </a:r>
          </a:p>
          <a:p>
            <a:r>
              <a:rPr lang="ru-RU" sz="2400" dirty="0" smtClean="0"/>
              <a:t>После первоначального тестирования может происходить масштабирование системы на близлежащие регионы и далее </a:t>
            </a:r>
            <a:r>
              <a:rPr lang="ru-RU" sz="2400" b="1" dirty="0" smtClean="0"/>
              <a:t>до масштаба всей страны</a:t>
            </a:r>
            <a:r>
              <a:rPr lang="ru-RU" sz="2400" dirty="0" smtClean="0"/>
              <a:t>.</a:t>
            </a:r>
          </a:p>
          <a:p>
            <a:r>
              <a:rPr lang="ru-RU" sz="2400" dirty="0" smtClean="0"/>
              <a:t>После нескольких лет стабильной работы системы в масштабах страны к ОГАС можно будет подключать другие страны, объединять их в единую экономическую систему вплоть до создания </a:t>
            </a:r>
            <a:r>
              <a:rPr lang="ru-RU" sz="2400" b="1" dirty="0" smtClean="0"/>
              <a:t>единой мировой экономики и единого мирового государства.</a:t>
            </a:r>
          </a:p>
          <a:p>
            <a:endParaRPr lang="ru-RU" sz="2400" dirty="0" smtClean="0"/>
          </a:p>
        </p:txBody>
      </p:sp>
    </p:spTree>
    <p:extLst>
      <p:ext uri="{BB962C8B-B14F-4D97-AF65-F5344CB8AC3E}">
        <p14:creationId xmlns:p14="http://schemas.microsoft.com/office/powerpoint/2010/main" val="1439696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0525"/>
            <a:ext cx="12192000" cy="8128000"/>
          </a:xfrm>
        </p:spPr>
      </p:pic>
      <p:sp>
        <p:nvSpPr>
          <p:cNvPr id="5" name="TextBox 4"/>
          <p:cNvSpPr txBox="1"/>
          <p:nvPr/>
        </p:nvSpPr>
        <p:spPr>
          <a:xfrm>
            <a:off x="568604" y="381000"/>
            <a:ext cx="108613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smtClean="0">
                <a:latin typeface="Ignis et Glacies Sharp" panose="02000000000000000000" pitchFamily="2" charset="-52"/>
              </a:rPr>
              <a:t>ОГАС 2.0. КАНАЛЫ СВЯЗИ</a:t>
            </a:r>
            <a:endParaRPr lang="ru-RU" sz="4000" dirty="0">
              <a:latin typeface="Ignis et Glacies Sharp" panose="020000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762662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574" t="21116" r="461" b="4611"/>
          <a:stretch/>
        </p:blipFill>
        <p:spPr>
          <a:xfrm>
            <a:off x="-20912" y="0"/>
            <a:ext cx="12212912" cy="6858000"/>
          </a:xfrm>
          <a:prstGeom prst="rect">
            <a:avLst/>
          </a:prstGeom>
          <a:noFill/>
          <a:ln w="38100"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568604" y="381000"/>
            <a:ext cx="108613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smtClean="0">
                <a:latin typeface="Ignis et Glacies Sharp" panose="02000000000000000000" pitchFamily="2" charset="-52"/>
              </a:rPr>
              <a:t>ОГАС 2.0. ЦЕНТР ОБРАБОТКИ ДАННЫХ</a:t>
            </a:r>
            <a:endParaRPr lang="ru-RU" sz="4000" dirty="0">
              <a:latin typeface="Ignis et Glacies Sharp" panose="020000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53466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cap="all" dirty="0" smtClean="0">
                <a:latin typeface="Ignis et Glacies Sharp" panose="02000000000000000000" pitchFamily="2" charset="-52"/>
              </a:rPr>
              <a:t>ДОСТОВЕРНОСТЬ ИНФОРМАЦИИ</a:t>
            </a:r>
            <a:endParaRPr lang="ru-RU" sz="4000" dirty="0">
              <a:latin typeface="Ignis et Glacies Sharp" panose="02000000000000000000" pitchFamily="2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ru-RU" b="1" dirty="0" smtClean="0"/>
              <a:t>ОГАС – ЭТО «БЕЛЫЙ ИНТЕРНЕТ».</a:t>
            </a:r>
          </a:p>
          <a:p>
            <a:r>
              <a:rPr lang="ru-RU" dirty="0" smtClean="0"/>
              <a:t>Все граждане страны будут получать ключ электронной подписи (ЭЦП) для входа в ОГАС вместе с получением паспорта или даже свидетельства о рождении. </a:t>
            </a:r>
          </a:p>
          <a:p>
            <a:r>
              <a:rPr lang="ru-RU" dirty="0" smtClean="0"/>
              <a:t>Вставив ключ ЭЦП в компьютер один раз </a:t>
            </a:r>
            <a:r>
              <a:rPr lang="ru-RU" b="1" dirty="0" smtClean="0"/>
              <a:t>пользователи будут навечно авторизованы в ОГАС</a:t>
            </a:r>
            <a:r>
              <a:rPr lang="ru-RU" dirty="0" smtClean="0"/>
              <a:t>. Всей действия внутри системы будут подписываться ключом ЭЦП. </a:t>
            </a:r>
          </a:p>
          <a:p>
            <a:r>
              <a:rPr lang="ru-RU" dirty="0" smtClean="0"/>
              <a:t>Подпись информации ключом квалифицированной электронной подписи позволяет добиться достоверности любой информации равной достоверности </a:t>
            </a:r>
            <a:r>
              <a:rPr lang="ru-RU" b="1" dirty="0" smtClean="0"/>
              <a:t>нотариально заверенного документа</a:t>
            </a:r>
            <a:r>
              <a:rPr lang="ru-RU" dirty="0" smtClean="0"/>
              <a:t>.</a:t>
            </a:r>
          </a:p>
          <a:p>
            <a:r>
              <a:rPr lang="ru-RU" b="1" dirty="0" smtClean="0"/>
              <a:t>В ОГАС будет полностью исключена анонимность. </a:t>
            </a:r>
            <a:r>
              <a:rPr lang="ru-RU" dirty="0" smtClean="0"/>
              <a:t>У каждого пользователя будет свой личный </a:t>
            </a:r>
            <a:r>
              <a:rPr lang="en-US" dirty="0" smtClean="0"/>
              <a:t>ID. </a:t>
            </a:r>
            <a:r>
              <a:rPr lang="ru-RU" b="1" dirty="0" smtClean="0"/>
              <a:t>ОГАС </a:t>
            </a:r>
            <a:r>
              <a:rPr lang="ru-RU" b="1" dirty="0"/>
              <a:t>будет </a:t>
            </a:r>
            <a:r>
              <a:rPr lang="ru-RU" b="1" dirty="0" smtClean="0"/>
              <a:t>надежно и однозначно </a:t>
            </a:r>
            <a:r>
              <a:rPr lang="ru-RU" b="1" dirty="0"/>
              <a:t>идентифицировать каждого пользователя и все его </a:t>
            </a:r>
            <a:r>
              <a:rPr lang="ru-RU" b="1" dirty="0" smtClean="0"/>
              <a:t>действия.</a:t>
            </a:r>
          </a:p>
          <a:p>
            <a:r>
              <a:rPr lang="ru-RU" dirty="0" smtClean="0"/>
              <a:t>У каждого пользователя ОГАС будет возможность совершать в системе только действия, санкционированные для него и его уровня доступа.</a:t>
            </a: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5452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22" y="0"/>
            <a:ext cx="9809018" cy="6866314"/>
          </a:xfrm>
        </p:spPr>
      </p:pic>
    </p:spTree>
    <p:extLst>
      <p:ext uri="{BB962C8B-B14F-4D97-AF65-F5344CB8AC3E}">
        <p14:creationId xmlns:p14="http://schemas.microsoft.com/office/powerpoint/2010/main" val="2164452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1753</TotalTime>
  <Words>955</Words>
  <Application>Microsoft Office PowerPoint</Application>
  <PresentationFormat>Широкоэкранный</PresentationFormat>
  <Paragraphs>85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Calibri Light</vt:lpstr>
      <vt:lpstr>Ignis et Glacies Sharp</vt:lpstr>
      <vt:lpstr>Calibri</vt:lpstr>
      <vt:lpstr>Arial</vt:lpstr>
      <vt:lpstr>Тема Office</vt:lpstr>
      <vt:lpstr>Григорий копанев ВНЕДРЕНИЕ  ОГАС 2.0 Этапы, перспективы, риски, выгоды</vt:lpstr>
      <vt:lpstr>Презентация PowerPoint</vt:lpstr>
      <vt:lpstr>ЭТАПЫ СОЗДАНИЯ</vt:lpstr>
      <vt:lpstr>СОБСТВЕННОСТЬ НА СРЕДСТВА ПРОИЗВОДСТВА</vt:lpstr>
      <vt:lpstr>ТЕСТИРОВАНИЕ И МАСШТАБИРОВАНИЕ</vt:lpstr>
      <vt:lpstr>Презентация PowerPoint</vt:lpstr>
      <vt:lpstr>Презентация PowerPoint</vt:lpstr>
      <vt:lpstr>ДОСТОВЕРНОСТЬ ИНФОРМАЦИИ</vt:lpstr>
      <vt:lpstr>Презентация PowerPoint</vt:lpstr>
      <vt:lpstr>ПЕРСПЕКТИВЫ</vt:lpstr>
      <vt:lpstr>Ключевые риски</vt:lpstr>
      <vt:lpstr>Ключевые риски</vt:lpstr>
      <vt:lpstr>ВЫГОДЫ</vt:lpstr>
      <vt:lpstr>ВЫГОДЫ</vt:lpstr>
      <vt:lpstr>ВЫГОДЫ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sdfsdfsd</dc:title>
  <dc:creator>Neo</dc:creator>
  <cp:lastModifiedBy>Neo</cp:lastModifiedBy>
  <cp:revision>192</cp:revision>
  <dcterms:created xsi:type="dcterms:W3CDTF">2022-01-03T12:53:06Z</dcterms:created>
  <dcterms:modified xsi:type="dcterms:W3CDTF">2022-08-13T14:27:31Z</dcterms:modified>
</cp:coreProperties>
</file>

<file path=docProps/thumbnail.jpeg>
</file>